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3" r:id="rId4"/>
    <p:sldId id="268" r:id="rId5"/>
    <p:sldId id="269" r:id="rId6"/>
    <p:sldId id="270" r:id="rId7"/>
    <p:sldId id="273" r:id="rId8"/>
    <p:sldId id="271" r:id="rId9"/>
    <p:sldId id="274" r:id="rId10"/>
    <p:sldId id="275" r:id="rId11"/>
    <p:sldId id="272" r:id="rId12"/>
    <p:sldId id="277" r:id="rId13"/>
    <p:sldId id="264" r:id="rId14"/>
    <p:sldId id="267" r:id="rId1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5698" autoAdjust="0"/>
  </p:normalViewPr>
  <p:slideViewPr>
    <p:cSldViewPr snapToGrid="0">
      <p:cViewPr varScale="1">
        <p:scale>
          <a:sx n="65" d="100"/>
          <a:sy n="65" d="100"/>
        </p:scale>
        <p:origin x="40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AD4871-D9CF-44F2-B2D6-65273D9D0B8C}" type="datetimeFigureOut">
              <a:rPr lang="pt-BR" smtClean="0"/>
              <a:t>06/10/2019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821358-F03B-4906-B6F9-684B69DA03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6758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Demo das Entregas da release3 do TIME CLIENTES E FINANCEIRO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24488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Foram entregues ajustes na carga do arquivo de cadastro de clientes em lote para passar a receber informações de empresas, além de informações da SEAC e Mão-amiga.</a:t>
            </a:r>
          </a:p>
          <a:p>
            <a:pPr lvl="0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Nesta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também foram registrados apoios e correção de problemas do SIC identificados em produção.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4512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Foram feitos ajustes no legado RDB para viabilizar o cadastro de resgate de aplicações CDB\RDB via AUTOMATE;</a:t>
            </a:r>
          </a:p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Foi feita uma análise de tudo que seria necessário para a entrega desta solução e o time chegou à conclusão que existiriam riscos no pós implantação e que o esforço para implementar a solução solicitada era semelhante ao esforço para implementar uma solução definitiva e em tecnologia atual.</a:t>
            </a:r>
          </a:p>
          <a:p>
            <a:pPr fontAlgn="base" hangingPunct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DESTA FORMA ESTA FEATURE FOI CANCELADA E FOI RE-ABERTA e refinada a FEATURE F916 para posterior priorização.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59887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Essa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foi retirada da Release por que o problema de segurança que a originou foi resolvido de outra forma, sem necessidade de migração do DTS, resolvendo o plano de ação de número PA890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48078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Homologação da migração do CRIVO concluída;</a:t>
            </a:r>
          </a:p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FALTA reproduzir em ambiente de produção todas adaptações realizadas em homologação e que funcionaram com sucesso.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6776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1823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hangingPunct="0"/>
            <a:r>
              <a:rPr lang="pt-BR" sz="11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Motivação de Negócio	:</a:t>
            </a:r>
            <a:r>
              <a:rPr lang="pt-BR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Disponibilizar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serviços de Restrições a serem utilizados pelo Banco Digital e PDC;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hangingPunct="0"/>
            <a:r>
              <a:rPr lang="pt-BR" sz="11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Motivação Tecnológica	:</a:t>
            </a:r>
            <a:r>
              <a:rPr lang="pt-BR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“Enxugar” o SIC-Legado a fim de possibilitar uma futura substituição deste sistema por um mais moderno, que atenda a necessidade de crescimento traçada na estratégia; P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rover maior agilidade e disponibilidade de manutenção e utilização dos novos serviços implementados isoladamente em um novo sistema (RTC), utilizando tecnologias mais atuais e com maior flexibilidade a mudanças;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Entregas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Realizadas:Construção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novos serviços, a serem posteriormente utilizados por todos legados que atualmente fazem </a:t>
            </a:r>
            <a:r>
              <a:rPr lang="pt-BR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inclusão/exclusão(lógica)/cancelamento/consulta a restrições.</a:t>
            </a: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Atualização tecnológica da manutenção de Restrições internas (via arquivo), BACEN(via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aqrquivo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SPC/SERASA (via arquivo);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Atualização tecnológica da manutenção de Restrições de Sócios Relacionados e Empresas Interligadas através da identificação de sócios em comum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Criação de serviços Web API de Restrições, Tipos de Restrições e Praças.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pt-BR" sz="10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R4/2019 : Acompanhar atualização de legados para utilização de novos serviços, desabilitar informações de Restrições do SIC.(ainda mantendo a interface no SIC-LEGADO, porém limpando a base de dados do SIC no que se refere a restrições)</a:t>
            </a:r>
            <a:endParaRPr lang="pt-BR" sz="10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R1/2020 : Desenvolver nova interface de Restrições, desvinculando totalmente este negócio do SIC.</a:t>
            </a:r>
            <a:endParaRPr lang="pt-BR" sz="10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07909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hangingPunct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Motivação de Negócio :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Disponibilizar aplicação CDB no IBPJ;</a:t>
            </a:r>
            <a:endParaRPr lang="pt-BR" sz="10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hangingPunct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Motivação Tecnológica: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Disponibilzar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serviços em nova tecnologia a serem utilizados futuramente na substituição do sistema RDB-Legado por um sistema em tecnologia atual;</a:t>
            </a:r>
            <a:endParaRPr lang="pt-BR" sz="10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pt-BR" sz="10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 ITENS ABAIXO FORAM ENTREGUES NA R3/2019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Visando o aumento no volume de captação do Banese, a redução da quantidade de atendimento nos canais presenciais e, consequentemente, a redução de custos e do trabalho operacional, foram criados os serviços para expor nos canais digitais a comodidade de efetuar aplicações via Internet Banking PF e PJ e Mobile.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não se restringiu a simplesmente implementar o novo, mas também resolver diversos problemas do RDB legado, tais como: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Automatização e melhoria dos processos de Abertura, Contabilização e Pós-Contabilização;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Aumento da capacidade de aplicação e resgate no RDB;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Migração de relatórios do legado para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Reporting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Services; dentre outros.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Dos serviços disponibilizados podemos citar: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Produtos Elegíveis;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Taxas Sugeridas;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Consultar Aplicações;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Cancelamento de Aplicação;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Simulação de Aplicação PÓS;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Aplicação PÓS.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FAZER LEVANTAMENTO DE NÚMEROS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07799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 Banese, em parceria com a Genial Investimentos, disponibilizou uma plataforma de investimentos 100% digital através do site do Banese.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1102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hangingPunct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Motivação de Negócio :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Permitir ao Banese crescer em 100% a quantidade da sua carteira de clientes ativos sem impactos negativos na operação do sistema SIC-legado e todos serviços já disponibilizados como parte deste sistema.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hangingPunct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Motivação Tecnológica :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Indicar pontos do sistema que precisam ser melhorados para atender a motivação de negócio;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TESTES REALIZADOS, por tecnologia: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Banco de Dados;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IWP;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DTS;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SICN (.NET Framework 1.1);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Carga de arquivos de clientes (.NET Framework);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 SOAP Java;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Reporting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Services;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Serviços Web API Informações Clientes V3 (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.Net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Framework);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Serviços Web API Informações Clientes V4 (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.Net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Core);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 testes abordados nesta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evidenciaram que apenas o SIC IWP reprovou nos testes. Das 24 transações testadas apenas 2 apresentaram tempos abaixo de 1 segundo. O módulo IWP está aquém dos requisitos necessários para comportar aumento de volume transacional;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24822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Nesta reestruturação fizemos a separação, automatização e redirecionamento de builds dos repositórios, configuração do NBL no serviço de Informações Cliente em homologação e expurgo de tabelas para melhoria de desempenho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31522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visa atender a uma ordem legal da ANBIMA. </a:t>
            </a:r>
            <a:r>
              <a:rPr lang="pt-BR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Foi entregue a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análise detalhada do AS-IS e do TO-BE, juntamente com a área de negócios para viabilizar o desenvolvimento da solução do relatório.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88532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Foi entregue Relatório  para facilitar à ARCAP o atendimento à CIRCULAR Nº 3.912/2018, que  disciplina a constituição de ônus e gravames sobre ativos financeiros registrados em entidades registradoras.</a:t>
            </a:r>
          </a:p>
          <a:p>
            <a:pPr lvl="0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Nesta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também foram registrados apoios e correção de problemas do RDB identificados em produção.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7941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F9EA7-6943-42A2-AE46-3210EDF8FD43}" type="datetimeFigureOut">
              <a:rPr lang="pt-BR" smtClean="0"/>
              <a:t>06/10/2019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5673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F9EA7-6943-42A2-AE46-3210EDF8FD43}" type="datetimeFigureOut">
              <a:rPr lang="pt-BR" smtClean="0"/>
              <a:t>06/10/2019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6118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F9EA7-6943-42A2-AE46-3210EDF8FD43}" type="datetimeFigureOut">
              <a:rPr lang="pt-BR" smtClean="0"/>
              <a:t>06/10/2019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7086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F9EA7-6943-42A2-AE46-3210EDF8FD43}" type="datetimeFigureOut">
              <a:rPr lang="pt-BR" smtClean="0"/>
              <a:t>06/10/2019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7074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F9EA7-6943-42A2-AE46-3210EDF8FD43}" type="datetimeFigureOut">
              <a:rPr lang="pt-BR" smtClean="0"/>
              <a:t>06/10/2019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8924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F9EA7-6943-42A2-AE46-3210EDF8FD43}" type="datetimeFigureOut">
              <a:rPr lang="pt-BR" smtClean="0"/>
              <a:t>06/10/2019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3320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F9EA7-6943-42A2-AE46-3210EDF8FD43}" type="datetimeFigureOut">
              <a:rPr lang="pt-BR" smtClean="0"/>
              <a:t>06/10/2019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1840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F9EA7-6943-42A2-AE46-3210EDF8FD43}" type="datetimeFigureOut">
              <a:rPr lang="pt-BR" smtClean="0"/>
              <a:t>06/10/2019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8890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F9EA7-6943-42A2-AE46-3210EDF8FD43}" type="datetimeFigureOut">
              <a:rPr lang="pt-BR" smtClean="0"/>
              <a:t>06/10/2019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2558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F9EA7-6943-42A2-AE46-3210EDF8FD43}" type="datetimeFigureOut">
              <a:rPr lang="pt-BR" smtClean="0"/>
              <a:t>06/10/2019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8490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F9EA7-6943-42A2-AE46-3210EDF8FD43}" type="datetimeFigureOut">
              <a:rPr lang="pt-BR" smtClean="0"/>
              <a:t>06/10/2019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3636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3F9EA7-6943-42A2-AE46-3210EDF8FD43}" type="datetimeFigureOut">
              <a:rPr lang="pt-BR" smtClean="0"/>
              <a:t>06/10/2019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9904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7.m4a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19.m4a"/><Relationship Id="rId7" Type="http://schemas.openxmlformats.org/officeDocument/2006/relationships/image" Target="../media/image4.png"/><Relationship Id="rId2" Type="http://schemas.microsoft.com/office/2007/relationships/media" Target="../media/media18.m4a"/><Relationship Id="rId1" Type="http://schemas.openxmlformats.org/officeDocument/2006/relationships/audio" Target="NULL" TargetMode="External"/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2.xml"/><Relationship Id="rId4" Type="http://schemas.microsoft.com/office/2007/relationships/media" Target="../media/media20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1.m4a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2.m4a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image" Target="../media/image7.jpeg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NULL" TargetMode="External"/><Relationship Id="rId7" Type="http://schemas.openxmlformats.org/officeDocument/2006/relationships/notesSlide" Target="../notesSlides/notesSlide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slideLayout" Target="../slideLayouts/slideLayout2.xml"/><Relationship Id="rId5" Type="http://schemas.microsoft.com/office/2007/relationships/media" Target="../media/media5.m4a"/><Relationship Id="rId4" Type="http://schemas.microsoft.com/office/2007/relationships/media" Target="../media/media4.m4a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7.m4a"/><Relationship Id="rId7" Type="http://schemas.openxmlformats.org/officeDocument/2006/relationships/image" Target="../media/image4.png"/><Relationship Id="rId2" Type="http://schemas.microsoft.com/office/2007/relationships/media" Target="../media/media6.m4a"/><Relationship Id="rId1" Type="http://schemas.openxmlformats.org/officeDocument/2006/relationships/audio" Target="NULL" TargetMode="External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7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microsoft.com/office/2007/relationships/media" Target="../media/media8.m4a"/><Relationship Id="rId1" Type="http://schemas.openxmlformats.org/officeDocument/2006/relationships/audio" Target="NULL" TargetMode="Externa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3" Type="http://schemas.microsoft.com/office/2007/relationships/media" Target="../media/media10.m4a"/><Relationship Id="rId7" Type="http://schemas.openxmlformats.org/officeDocument/2006/relationships/slideLayout" Target="../slideLayouts/slideLayout2.xml"/><Relationship Id="rId2" Type="http://schemas.microsoft.com/office/2007/relationships/media" Target="../media/media9.m4a"/><Relationship Id="rId1" Type="http://schemas.openxmlformats.org/officeDocument/2006/relationships/audio" Target="NULL" TargetMode="External"/><Relationship Id="rId6" Type="http://schemas.microsoft.com/office/2007/relationships/media" Target="../media/media13.m4a"/><Relationship Id="rId5" Type="http://schemas.microsoft.com/office/2007/relationships/media" Target="../media/media12.m4a"/><Relationship Id="rId10" Type="http://schemas.openxmlformats.org/officeDocument/2006/relationships/image" Target="../media/image2.png"/><Relationship Id="rId4" Type="http://schemas.microsoft.com/office/2007/relationships/media" Target="../media/media11.m4a"/><Relationship Id="rId9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4.m4a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5.m4a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6.m4a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76518" y="1237129"/>
            <a:ext cx="305564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500" b="1" dirty="0">
                <a:solidFill>
                  <a:schemeClr val="bg1"/>
                </a:solidFill>
                <a:latin typeface="Trebuchet MS" panose="020B0603020202020204" pitchFamily="34" charset="0"/>
              </a:rPr>
              <a:t>Clientes e </a:t>
            </a:r>
          </a:p>
          <a:p>
            <a:r>
              <a:rPr lang="pt-BR" sz="4500" b="1" dirty="0">
                <a:solidFill>
                  <a:schemeClr val="bg1"/>
                </a:solidFill>
                <a:latin typeface="Trebuchet MS" panose="020B0603020202020204" pitchFamily="34" charset="0"/>
              </a:rPr>
              <a:t>Financeiro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-409575" y="3391784"/>
            <a:ext cx="130111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Trebuchet MS" panose="020B0603020202020204" pitchFamily="34" charset="0"/>
              </a:rPr>
              <a:t>Demo das Entregas</a:t>
            </a:r>
          </a:p>
          <a:p>
            <a:pPr algn="ctr"/>
            <a:r>
              <a:rPr lang="pt-BR" sz="4000" dirty="0">
                <a:solidFill>
                  <a:schemeClr val="bg1"/>
                </a:solidFill>
                <a:latin typeface="Trebuchet MS" panose="020B0603020202020204" pitchFamily="34" charset="0"/>
              </a:rPr>
              <a:t>Release 3</a:t>
            </a:r>
          </a:p>
        </p:txBody>
      </p:sp>
      <p:pic>
        <p:nvPicPr>
          <p:cNvPr id="7" name="Som gravado">
            <a:hlinkClick r:id="" action="ppaction://media"/>
            <a:extLst>
              <a:ext uri="{FF2B5EF4-FFF2-40B4-BE49-F238E27FC236}">
                <a16:creationId xmlns:a16="http://schemas.microsoft.com/office/drawing/2014/main" id="{07AE5576-254C-4560-8C17-2BC5F08D61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803310" y="74976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544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10000">
        <p:fade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9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5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161213" y="269462"/>
            <a:ext cx="562686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latin typeface="Trebuchet MS" panose="020B0603020202020204" pitchFamily="34" charset="0"/>
              </a:rPr>
              <a:t>F1722 - R3-2019-Demandas Produção SIC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701754" y="1488554"/>
            <a:ext cx="106939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hangingPunct="0"/>
            <a:r>
              <a:rPr lang="pt-BR" sz="2400" dirty="0"/>
              <a:t>Foram entregues ajustes na carga do arquivo de cadastro de clientes em lote para passar a receber informações de empresas, além de informações da SEAC e Mão-amiga.</a:t>
            </a:r>
          </a:p>
          <a:p>
            <a:pPr fontAlgn="base" hangingPunct="0"/>
            <a:endParaRPr lang="pt-BR" sz="2400" dirty="0"/>
          </a:p>
          <a:p>
            <a:pPr lvl="0" fontAlgn="base" hangingPunct="0"/>
            <a:r>
              <a:rPr lang="pt-BR" sz="2400" dirty="0"/>
              <a:t>Nesta </a:t>
            </a:r>
            <a:r>
              <a:rPr lang="pt-BR" sz="2400" dirty="0" err="1"/>
              <a:t>feature</a:t>
            </a:r>
            <a:r>
              <a:rPr lang="pt-BR" sz="2400" dirty="0"/>
              <a:t> também foram registrados apoio e correções de problemas do SIC identificados em produção.</a:t>
            </a:r>
          </a:p>
        </p:txBody>
      </p:sp>
      <p:pic>
        <p:nvPicPr>
          <p:cNvPr id="2" name="Som gravado">
            <a:hlinkClick r:id="" action="ppaction://media"/>
            <a:extLst>
              <a:ext uri="{FF2B5EF4-FFF2-40B4-BE49-F238E27FC236}">
                <a16:creationId xmlns:a16="http://schemas.microsoft.com/office/drawing/2014/main" id="{50C53636-648C-41F8-AC49-35DC62E9413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39" end="35454.229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465006" y="124487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804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2000">
        <p14:flip dir="r"/>
      </p:transition>
    </mc:Choice>
    <mc:Fallback>
      <p:transition spd="slow" advClick="0" advTm="2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2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161213" y="216297"/>
            <a:ext cx="5931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  <a:latin typeface="Trebuchet MS" panose="020B0603020202020204" pitchFamily="34" charset="0"/>
              </a:rPr>
              <a:t>F1731 - Disponibilizar Resgate CDB nos Canais Digitais via </a:t>
            </a:r>
            <a:r>
              <a:rPr lang="pt-BR" b="1" dirty="0" err="1">
                <a:solidFill>
                  <a:schemeClr val="bg1"/>
                </a:solidFill>
                <a:latin typeface="Trebuchet MS" panose="020B0603020202020204" pitchFamily="34" charset="0"/>
              </a:rPr>
              <a:t>Automate</a:t>
            </a:r>
            <a:endParaRPr lang="pt-BR" b="1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701754" y="1488554"/>
            <a:ext cx="1069395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hangingPunct="0"/>
            <a:r>
              <a:rPr lang="pt-BR" sz="2400" dirty="0"/>
              <a:t>Foram feitos ajustes no legado RDB para viabilizar o cadastro de resgate de aplicações CDB\RDB via AUTOMATE;</a:t>
            </a:r>
          </a:p>
          <a:p>
            <a:pPr algn="just" fontAlgn="base" hangingPunct="0"/>
            <a:endParaRPr lang="pt-BR" sz="2400" dirty="0"/>
          </a:p>
          <a:p>
            <a:pPr algn="just" fontAlgn="base" hangingPunct="0"/>
            <a:r>
              <a:rPr lang="pt-BR" sz="2400" dirty="0"/>
              <a:t>Foi feita uma análise de tudo que seria necessário para a entrega desta solução e o time chegou à conclusão que existiriam riscos no pós implantação e que o esforço para implementar a solução solicitada era semelhante ao esforço para implementar uma solução definitiva e em tecnologia atual.</a:t>
            </a:r>
          </a:p>
          <a:p>
            <a:pPr algn="just" fontAlgn="base" hangingPunct="0"/>
            <a:endParaRPr lang="pt-BR" sz="2400" dirty="0"/>
          </a:p>
          <a:p>
            <a:pPr algn="just" fontAlgn="base" hangingPunct="0"/>
            <a:r>
              <a:rPr lang="pt-BR" sz="2400" dirty="0"/>
              <a:t>DESTA FORMA ESTA FEATURE FOI CANCELADA, E FOI ABERTA e refinada a FEATURE F916 para posterior priorização.</a:t>
            </a:r>
          </a:p>
        </p:txBody>
      </p:sp>
      <p:pic>
        <p:nvPicPr>
          <p:cNvPr id="3" name="Som gravado">
            <a:hlinkClick r:id="" action="ppaction://media"/>
            <a:extLst>
              <a:ext uri="{FF2B5EF4-FFF2-40B4-BE49-F238E27FC236}">
                <a16:creationId xmlns:a16="http://schemas.microsoft.com/office/drawing/2014/main" id="{6F9CD4FD-9680-40F4-9353-0EFBB5F85F9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814" end="26217.3265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369115" y="1156433"/>
            <a:ext cx="487363" cy="487363"/>
          </a:xfrm>
          <a:prstGeom prst="rect">
            <a:avLst/>
          </a:prstGeom>
        </p:spPr>
      </p:pic>
      <p:pic>
        <p:nvPicPr>
          <p:cNvPr id="8" name="Som gravado">
            <a:hlinkClick r:id="" action="ppaction://media"/>
            <a:extLst>
              <a:ext uri="{FF2B5EF4-FFF2-40B4-BE49-F238E27FC236}">
                <a16:creationId xmlns:a16="http://schemas.microsoft.com/office/drawing/2014/main" id="{67E49A9B-C6B3-4E24-9963-5F0C4C5EB65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st="628" end="9159.7278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369115" y="1906710"/>
            <a:ext cx="487363" cy="487363"/>
          </a:xfrm>
          <a:prstGeom prst="rect">
            <a:avLst/>
          </a:prstGeom>
        </p:spPr>
      </p:pic>
      <p:pic>
        <p:nvPicPr>
          <p:cNvPr id="9" name="Som gravado">
            <a:hlinkClick r:id="" action="ppaction://media"/>
            <a:extLst>
              <a:ext uri="{FF2B5EF4-FFF2-40B4-BE49-F238E27FC236}">
                <a16:creationId xmlns:a16="http://schemas.microsoft.com/office/drawing/2014/main" id="{81934CF8-3B22-46AA-980A-3BBEEDD5835F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4">
                  <p14:trim st="248" end="9344.1927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441185" y="295587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489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8000">
        <p14:flip dir="r"/>
      </p:transition>
    </mc:Choice>
    <mc:Fallback>
      <p:transition spd="slow" advClick="0" advTm="3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1825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690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8727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867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161213" y="216297"/>
            <a:ext cx="36783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  <a:latin typeface="Trebuchet MS" panose="020B0603020202020204" pitchFamily="34" charset="0"/>
              </a:rPr>
              <a:t>F746 - Migração dos </a:t>
            </a:r>
            <a:r>
              <a:rPr lang="pt-BR" b="1" dirty="0" err="1">
                <a:solidFill>
                  <a:schemeClr val="bg1"/>
                </a:solidFill>
                <a:latin typeface="Trebuchet MS" panose="020B0603020202020204" pitchFamily="34" charset="0"/>
              </a:rPr>
              <a:t>DTS's</a:t>
            </a:r>
            <a:r>
              <a:rPr lang="pt-BR" b="1" dirty="0">
                <a:solidFill>
                  <a:schemeClr val="bg1"/>
                </a:solidFill>
                <a:latin typeface="Trebuchet MS" panose="020B0603020202020204" pitchFamily="34" charset="0"/>
              </a:rPr>
              <a:t> do SIC</a:t>
            </a:r>
          </a:p>
          <a:p>
            <a:r>
              <a:rPr lang="pt-BR" b="1" dirty="0">
                <a:solidFill>
                  <a:schemeClr val="bg1"/>
                </a:solidFill>
                <a:latin typeface="Trebuchet MS" panose="020B0603020202020204" pitchFamily="34" charset="0"/>
              </a:rPr>
              <a:t>(Plano de Ação ARSEC)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701754" y="1488554"/>
            <a:ext cx="106939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hangingPunct="0"/>
            <a:r>
              <a:rPr lang="pt-BR" sz="2400" dirty="0"/>
              <a:t>Essa </a:t>
            </a:r>
            <a:r>
              <a:rPr lang="pt-BR" sz="2400" dirty="0" err="1"/>
              <a:t>feature</a:t>
            </a:r>
            <a:r>
              <a:rPr lang="pt-BR" sz="2400" dirty="0"/>
              <a:t> foi retirada da Release porque o problema de segurança que a originou foi resolvido de outra forma, sem necessidade de migração dos </a:t>
            </a:r>
            <a:r>
              <a:rPr lang="pt-BR" sz="2400" dirty="0" err="1"/>
              <a:t>DTS’s</a:t>
            </a:r>
            <a:r>
              <a:rPr lang="pt-BR" sz="2400" dirty="0"/>
              <a:t>, resolvendo o plano de ação de número PA890</a:t>
            </a:r>
          </a:p>
          <a:p>
            <a:pPr algn="just" fontAlgn="base" hangingPunct="0"/>
            <a:endParaRPr lang="pt-BR" sz="2400" dirty="0"/>
          </a:p>
        </p:txBody>
      </p:sp>
      <p:pic>
        <p:nvPicPr>
          <p:cNvPr id="2" name="Som gravado">
            <a:hlinkClick r:id="" action="ppaction://media"/>
            <a:extLst>
              <a:ext uri="{FF2B5EF4-FFF2-40B4-BE49-F238E27FC236}">
                <a16:creationId xmlns:a16="http://schemas.microsoft.com/office/drawing/2014/main" id="{91F3EA0F-2E8A-4ABC-9D47-AE39F1A712D6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71" end="7235.721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545402" y="86262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818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6000">
        <p14:flip dir="r"/>
      </p:transition>
    </mc:Choice>
    <mc:Fallback>
      <p:transition spd="slow" advClick="0" advTm="1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161213" y="269462"/>
            <a:ext cx="59400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Trebuchet MS" panose="020B0603020202020204" pitchFamily="34" charset="0"/>
              </a:rPr>
              <a:t>F1435 - CRIVO - Atualização tecnológica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701754" y="1488554"/>
            <a:ext cx="106939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hangingPunct="0"/>
            <a:r>
              <a:rPr lang="pt-BR" sz="2400" dirty="0"/>
              <a:t>Homologação da migração do CRIVO concluída;</a:t>
            </a:r>
          </a:p>
          <a:p>
            <a:pPr algn="just" fontAlgn="base" hangingPunct="0"/>
            <a:endParaRPr lang="pt-BR" sz="2400" dirty="0"/>
          </a:p>
          <a:p>
            <a:pPr algn="just" fontAlgn="base" hangingPunct="0"/>
            <a:r>
              <a:rPr lang="pt-BR" sz="2400" dirty="0"/>
              <a:t>Na próxima fase reproduziremos em ambiente de produção todas as adaptações realizadas em homologação e que funcionaram com sucesso.</a:t>
            </a:r>
          </a:p>
        </p:txBody>
      </p:sp>
      <p:pic>
        <p:nvPicPr>
          <p:cNvPr id="2" name="Som gravado">
            <a:hlinkClick r:id="" action="ppaction://media"/>
            <a:extLst>
              <a:ext uri="{FF2B5EF4-FFF2-40B4-BE49-F238E27FC236}">
                <a16:creationId xmlns:a16="http://schemas.microsoft.com/office/drawing/2014/main" id="{13ABA31B-6EE4-464F-8881-7EEDC6E8A57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60234.1043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510233" y="73698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484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6000">
        <p14:flip dir="r"/>
      </p:transition>
    </mc:Choice>
    <mc:Fallback>
      <p:transition spd="slow" advClick="0" advTm="1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347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6096000" y="599962"/>
            <a:ext cx="58029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>
                <a:solidFill>
                  <a:schemeClr val="bg1"/>
                </a:solidFill>
                <a:latin typeface="Trebuchet MS" panose="020B0603020202020204" pitchFamily="34" charset="0"/>
              </a:rPr>
              <a:t>Time Clientes e Financeiro</a:t>
            </a:r>
          </a:p>
        </p:txBody>
      </p:sp>
      <p:pic>
        <p:nvPicPr>
          <p:cNvPr id="3" name="Som gravado">
            <a:hlinkClick r:id="" action="ppaction://media"/>
            <a:extLst>
              <a:ext uri="{FF2B5EF4-FFF2-40B4-BE49-F238E27FC236}">
                <a16:creationId xmlns:a16="http://schemas.microsoft.com/office/drawing/2014/main" id="{D7931EC3-C7FC-4469-AF80-03C2C96196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697802" y="1331167"/>
            <a:ext cx="487363" cy="487363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223B7D33-E011-43CF-A73D-7074C79B5E0D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094" y="1574848"/>
            <a:ext cx="5118392" cy="3845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079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1000">
        <p14:flip dir="r"/>
      </p:transition>
    </mc:Choice>
    <mc:Fallback>
      <p:transition spd="slow" advClick="0" advTm="1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347"/>
            <a:ext cx="12192000" cy="6854653"/>
          </a:xfrm>
          <a:prstGeom prst="rect">
            <a:avLst/>
          </a:prstGeom>
        </p:spPr>
      </p:pic>
      <p:sp>
        <p:nvSpPr>
          <p:cNvPr id="5" name="Espaço Reservado para Texto 2">
            <a:extLst>
              <a:ext uri="{FF2B5EF4-FFF2-40B4-BE49-F238E27FC236}">
                <a16:creationId xmlns:a16="http://schemas.microsoft.com/office/drawing/2014/main" id="{C2F1E764-3455-0F4A-B3C1-6457617ED98A}"/>
              </a:ext>
            </a:extLst>
          </p:cNvPr>
          <p:cNvSpPr txBox="1">
            <a:spLocks/>
          </p:cNvSpPr>
          <p:nvPr/>
        </p:nvSpPr>
        <p:spPr>
          <a:xfrm>
            <a:off x="5613991" y="435935"/>
            <a:ext cx="6411432" cy="6251944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defPPr>
              <a:defRPr lang="pt-BR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92D050"/>
              </a:buClr>
              <a:buFont typeface="Wingdings" pitchFamily="2" charset="2"/>
              <a:buChar char="q"/>
            </a:pPr>
            <a:r>
              <a:rPr lang="pt-BR" sz="2200" dirty="0">
                <a:latin typeface="Trebuchet MS" panose="020B0603020202020204" pitchFamily="34" charset="0"/>
              </a:rPr>
              <a:t>F1404 - Restrições de Crédito</a:t>
            </a:r>
          </a:p>
          <a:p>
            <a:pPr>
              <a:buClr>
                <a:srgbClr val="92D050"/>
              </a:buClr>
              <a:buFont typeface="Wingdings" pitchFamily="2" charset="2"/>
              <a:buChar char="q"/>
            </a:pPr>
            <a:r>
              <a:rPr lang="pt-BR" sz="2200" dirty="0">
                <a:latin typeface="Trebuchet MS" panose="020B0603020202020204" pitchFamily="34" charset="0"/>
              </a:rPr>
              <a:t>F788 - Disponibilizar Aplicação "CDB\RDB PÓS com resgate automático" e "Poupa CDB" no IB e Mobile</a:t>
            </a:r>
          </a:p>
          <a:p>
            <a:pPr>
              <a:buClr>
                <a:srgbClr val="92D050"/>
              </a:buClr>
              <a:buFont typeface="Wingdings" pitchFamily="2" charset="2"/>
              <a:buChar char="q"/>
            </a:pPr>
            <a:r>
              <a:rPr lang="pt-BR" sz="2200" dirty="0">
                <a:latin typeface="Trebuchet MS" panose="020B0603020202020204" pitchFamily="34" charset="0"/>
              </a:rPr>
              <a:t>F1213 - Plataforma de Investimento</a:t>
            </a:r>
          </a:p>
          <a:p>
            <a:pPr>
              <a:buClr>
                <a:srgbClr val="92D050"/>
              </a:buClr>
              <a:buFont typeface="Wingdings" pitchFamily="2" charset="2"/>
              <a:buChar char="q"/>
            </a:pPr>
            <a:r>
              <a:rPr lang="pt-BR" sz="2200" dirty="0">
                <a:latin typeface="Trebuchet MS" panose="020B0603020202020204" pitchFamily="34" charset="0"/>
              </a:rPr>
              <a:t>F1723 - Estudo de Capacidade para suportar crescimento da carteira de clientes</a:t>
            </a:r>
          </a:p>
          <a:p>
            <a:pPr>
              <a:buClr>
                <a:srgbClr val="92D050"/>
              </a:buClr>
              <a:buFont typeface="Wingdings" pitchFamily="2" charset="2"/>
              <a:buChar char="q"/>
            </a:pPr>
            <a:r>
              <a:rPr lang="pt-BR" sz="2200" dirty="0">
                <a:latin typeface="Trebuchet MS" panose="020B0603020202020204" pitchFamily="34" charset="0"/>
              </a:rPr>
              <a:t>F1379 - Reestruturação dos ambientes do SIC</a:t>
            </a:r>
          </a:p>
          <a:p>
            <a:pPr>
              <a:buClr>
                <a:srgbClr val="92D050"/>
              </a:buClr>
              <a:buFont typeface="Wingdings" pitchFamily="2" charset="2"/>
              <a:buChar char="q"/>
            </a:pPr>
            <a:r>
              <a:rPr lang="pt-BR" sz="2200" dirty="0">
                <a:latin typeface="Trebuchet MS" panose="020B0603020202020204" pitchFamily="34" charset="0"/>
              </a:rPr>
              <a:t>F1632 - Estudo de ajustes para viabilizar Laudo da API</a:t>
            </a:r>
          </a:p>
          <a:p>
            <a:pPr>
              <a:buClr>
                <a:srgbClr val="92D050"/>
              </a:buClr>
              <a:buFont typeface="Wingdings" pitchFamily="2" charset="2"/>
              <a:buChar char="q"/>
            </a:pPr>
            <a:r>
              <a:rPr lang="pt-BR" sz="2200" dirty="0">
                <a:latin typeface="Trebuchet MS" panose="020B0603020202020204" pitchFamily="34" charset="0"/>
              </a:rPr>
              <a:t>F1631 - R3-2019-Demandas produção RDB</a:t>
            </a:r>
          </a:p>
          <a:p>
            <a:pPr>
              <a:buClr>
                <a:srgbClr val="92D050"/>
              </a:buClr>
              <a:buFont typeface="Wingdings" pitchFamily="2" charset="2"/>
              <a:buChar char="q"/>
            </a:pPr>
            <a:r>
              <a:rPr lang="pt-BR" sz="2200" dirty="0">
                <a:latin typeface="Trebuchet MS" panose="020B0603020202020204" pitchFamily="34" charset="0"/>
              </a:rPr>
              <a:t>F1722 - R3-2019-Demandas Produção SIC</a:t>
            </a:r>
          </a:p>
          <a:p>
            <a:pPr>
              <a:buClr>
                <a:srgbClr val="92D050"/>
              </a:buClr>
              <a:buFont typeface="Wingdings" pitchFamily="2" charset="2"/>
              <a:buChar char="q"/>
            </a:pPr>
            <a:r>
              <a:rPr lang="pt-BR" sz="2200" dirty="0">
                <a:latin typeface="Trebuchet MS" panose="020B0603020202020204" pitchFamily="34" charset="0"/>
              </a:rPr>
              <a:t>F1731 - Disponibilizar Resgate CDB nos Canais Digitais via </a:t>
            </a:r>
            <a:r>
              <a:rPr lang="pt-BR" sz="2200" dirty="0" err="1">
                <a:latin typeface="Trebuchet MS" panose="020B0603020202020204" pitchFamily="34" charset="0"/>
              </a:rPr>
              <a:t>Automate</a:t>
            </a:r>
            <a:endParaRPr lang="pt-BR" sz="2200" dirty="0">
              <a:latin typeface="Trebuchet MS" panose="020B0603020202020204" pitchFamily="34" charset="0"/>
            </a:endParaRPr>
          </a:p>
          <a:p>
            <a:pPr>
              <a:buClr>
                <a:srgbClr val="92D050"/>
              </a:buClr>
              <a:buFont typeface="Wingdings" pitchFamily="2" charset="2"/>
              <a:buChar char="q"/>
            </a:pPr>
            <a:r>
              <a:rPr lang="pt-BR" sz="2200" dirty="0">
                <a:latin typeface="Trebuchet MS" panose="020B0603020202020204" pitchFamily="34" charset="0"/>
              </a:rPr>
              <a:t>F746 - Migração dos </a:t>
            </a:r>
            <a:r>
              <a:rPr lang="pt-BR" sz="2200" dirty="0" err="1">
                <a:latin typeface="Trebuchet MS" panose="020B0603020202020204" pitchFamily="34" charset="0"/>
              </a:rPr>
              <a:t>DTS's</a:t>
            </a:r>
            <a:r>
              <a:rPr lang="pt-BR" sz="2200" dirty="0">
                <a:latin typeface="Trebuchet MS" panose="020B0603020202020204" pitchFamily="34" charset="0"/>
              </a:rPr>
              <a:t> do SIC</a:t>
            </a:r>
          </a:p>
          <a:p>
            <a:pPr>
              <a:buClr>
                <a:srgbClr val="92D050"/>
              </a:buClr>
              <a:buFont typeface="Wingdings" pitchFamily="2" charset="2"/>
              <a:buChar char="q"/>
            </a:pPr>
            <a:r>
              <a:rPr lang="pt-BR" sz="2200" dirty="0">
                <a:latin typeface="Trebuchet MS" panose="020B0603020202020204" pitchFamily="34" charset="0"/>
              </a:rPr>
              <a:t>F1435 - CRIVO - Atualização tecnológica</a:t>
            </a:r>
          </a:p>
          <a:p>
            <a:pPr>
              <a:buClr>
                <a:srgbClr val="92D050"/>
              </a:buClr>
              <a:buFont typeface="Wingdings" pitchFamily="2" charset="2"/>
              <a:buChar char="q"/>
            </a:pPr>
            <a:endParaRPr lang="pt-BR" sz="2200" dirty="0">
              <a:latin typeface="Trebuchet MS" panose="020B0603020202020204" pitchFamily="34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045029" y="2645843"/>
            <a:ext cx="2531655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500" b="1" dirty="0" err="1">
                <a:solidFill>
                  <a:schemeClr val="bg1"/>
                </a:solidFill>
                <a:latin typeface="Trebuchet MS" panose="020B0603020202020204" pitchFamily="34" charset="0"/>
              </a:rPr>
              <a:t>Features</a:t>
            </a:r>
            <a:endParaRPr lang="pt-BR" sz="4500" b="1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pic>
        <p:nvPicPr>
          <p:cNvPr id="3" name="Som gravado">
            <a:hlinkClick r:id="" action="ppaction://media"/>
            <a:extLst>
              <a:ext uri="{FF2B5EF4-FFF2-40B4-BE49-F238E27FC236}">
                <a16:creationId xmlns:a16="http://schemas.microsoft.com/office/drawing/2014/main" id="{FAF4A742-1431-4449-BA3F-0C000D93AA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486786" y="86335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116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8000">
        <p14:flip dir="r"/>
      </p:transition>
    </mc:Choice>
    <mc:Fallback>
      <p:transition spd="slow" advClick="0" advTm="3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92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161213" y="269462"/>
            <a:ext cx="554671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>
                <a:solidFill>
                  <a:schemeClr val="bg1"/>
                </a:solidFill>
                <a:latin typeface="Trebuchet MS" panose="020B0603020202020204" pitchFamily="34" charset="0"/>
              </a:rPr>
              <a:t>F1404 - Restrições de Crédito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701754" y="1488554"/>
            <a:ext cx="103371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Disponibilizar serviços de Restrições a serem utilizados pelo Banco Digital e PDC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701754" y="1088444"/>
            <a:ext cx="25589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Motivação de Negócio</a:t>
            </a:r>
            <a:endParaRPr lang="pt-BR" sz="2000" dirty="0"/>
          </a:p>
        </p:txBody>
      </p:sp>
      <p:sp>
        <p:nvSpPr>
          <p:cNvPr id="6" name="CaixaDeTexto 5"/>
          <p:cNvSpPr txBox="1"/>
          <p:nvPr/>
        </p:nvSpPr>
        <p:spPr>
          <a:xfrm>
            <a:off x="701754" y="2111959"/>
            <a:ext cx="2605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Motivação Tecnológica</a:t>
            </a:r>
            <a:endParaRPr lang="pt-BR" sz="2000" dirty="0"/>
          </a:p>
        </p:txBody>
      </p:sp>
      <p:sp>
        <p:nvSpPr>
          <p:cNvPr id="7" name="CaixaDeTexto 6"/>
          <p:cNvSpPr txBox="1"/>
          <p:nvPr/>
        </p:nvSpPr>
        <p:spPr>
          <a:xfrm>
            <a:off x="701755" y="2512069"/>
            <a:ext cx="103371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dirty="0"/>
              <a:t>“Enxugar” o SIC-Legado a fim de possibilitar uma futura substituição deste por um sistema mais moderno, que atenda à necessidade de crescimento traçada na estratégia; Prover maior agilidade e disponibilidade de manutenção e utilização dos novos serviços implementados isoladamente em um novo sistema (RTC), utilizando tecnologias mais atuais e com maior flexibilidade a mudanças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701754" y="3997248"/>
            <a:ext cx="22711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Entregas Realizadas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701754" y="4397358"/>
            <a:ext cx="1033714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000" dirty="0"/>
              <a:t>Construção de novos serviços, a serem posteriormente utilizados por todos os legados que atualmente fazem inclusão/exclusão(lógica)/cancelamento/consulta a restrições;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000" dirty="0"/>
              <a:t>Atualização tecnológica da manutenção de Restrições internas (via arquivo), BACEN(via arquivo) e SPC/SERASA (via arquivo);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000" dirty="0"/>
              <a:t>Atualização tecnológica da manutenção de Restrições de Sócios Relacionados e Empresas Interligadas através da identificação de sócios em comum;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000" dirty="0"/>
              <a:t>Criação de serviços Web API de Restrições, Tipos de Restrições e Praças.</a:t>
            </a:r>
          </a:p>
        </p:txBody>
      </p:sp>
      <p:pic>
        <p:nvPicPr>
          <p:cNvPr id="12" name="Som gravado">
            <a:hlinkClick r:id="" action="ppaction://media"/>
            <a:extLst>
              <a:ext uri="{FF2B5EF4-FFF2-40B4-BE49-F238E27FC236}">
                <a16:creationId xmlns:a16="http://schemas.microsoft.com/office/drawing/2014/main" id="{7EA0CF3F-47D1-46E2-BFC8-089C308EE6E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406391" y="2967597"/>
            <a:ext cx="487363" cy="487363"/>
          </a:xfrm>
          <a:prstGeom prst="rect">
            <a:avLst/>
          </a:prstGeom>
        </p:spPr>
      </p:pic>
      <p:pic>
        <p:nvPicPr>
          <p:cNvPr id="14" name="Som gravado">
            <a:hlinkClick r:id="" action="ppaction://media"/>
            <a:extLst>
              <a:ext uri="{FF2B5EF4-FFF2-40B4-BE49-F238E27FC236}">
                <a16:creationId xmlns:a16="http://schemas.microsoft.com/office/drawing/2014/main" id="{DB509E9F-0401-4393-9D73-16DA4298312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4">
                  <p14:trim st="1286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406390" y="1288499"/>
            <a:ext cx="487363" cy="487363"/>
          </a:xfrm>
          <a:prstGeom prst="rect">
            <a:avLst/>
          </a:prstGeom>
        </p:spPr>
      </p:pic>
      <p:pic>
        <p:nvPicPr>
          <p:cNvPr id="15" name="Som gravado">
            <a:hlinkClick r:id="" action="ppaction://media"/>
            <a:extLst>
              <a:ext uri="{FF2B5EF4-FFF2-40B4-BE49-F238E27FC236}">
                <a16:creationId xmlns:a16="http://schemas.microsoft.com/office/drawing/2014/main" id="{23B70780-39DD-4385-8D89-923540CA666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5">
                  <p14:trim st="384" end="38572.1496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480667" y="211195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785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77000">
        <p14:flip dir="r"/>
      </p:transition>
    </mc:Choice>
    <mc:Fallback>
      <p:transition spd="slow" advClick="0" advTm="7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3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9939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831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38257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110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161213" y="195031"/>
            <a:ext cx="60312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  <a:latin typeface="Trebuchet MS" panose="020B0603020202020204" pitchFamily="34" charset="0"/>
              </a:rPr>
              <a:t>F788 - Disponibilizar Aplicação "CDB\RDB PÓS</a:t>
            </a:r>
          </a:p>
          <a:p>
            <a:r>
              <a:rPr lang="pt-BR" b="1" dirty="0">
                <a:solidFill>
                  <a:schemeClr val="bg1"/>
                </a:solidFill>
                <a:latin typeface="Trebuchet MS" panose="020B0603020202020204" pitchFamily="34" charset="0"/>
              </a:rPr>
              <a:t>com resgate automático" e "Poupa CDB" no IB e Mobile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701754" y="1488554"/>
            <a:ext cx="103371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Disponibilizar aplicação CDB no IBPJ</a:t>
            </a:r>
            <a:endParaRPr lang="pt-BR" sz="2400" dirty="0"/>
          </a:p>
        </p:txBody>
      </p:sp>
      <p:sp>
        <p:nvSpPr>
          <p:cNvPr id="7" name="CaixaDeTexto 6"/>
          <p:cNvSpPr txBox="1"/>
          <p:nvPr/>
        </p:nvSpPr>
        <p:spPr>
          <a:xfrm>
            <a:off x="701754" y="1088444"/>
            <a:ext cx="25589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Motivação de Negócio</a:t>
            </a:r>
            <a:endParaRPr lang="pt-BR" sz="2000" dirty="0"/>
          </a:p>
        </p:txBody>
      </p:sp>
      <p:sp>
        <p:nvSpPr>
          <p:cNvPr id="9" name="CaixaDeTexto 8"/>
          <p:cNvSpPr txBox="1"/>
          <p:nvPr/>
        </p:nvSpPr>
        <p:spPr>
          <a:xfrm>
            <a:off x="701755" y="2512069"/>
            <a:ext cx="103371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hangingPunct="0"/>
            <a:r>
              <a:rPr lang="pt-BR" sz="2000" dirty="0"/>
              <a:t>Disponibilizar serviços em nova tecnologia a serem utilizados futuramente na substituição do sistema RDB-Legado por um sistema em tecnologia atual</a:t>
            </a:r>
            <a:endParaRPr lang="pt-BR" sz="1400" dirty="0"/>
          </a:p>
        </p:txBody>
      </p:sp>
      <p:sp>
        <p:nvSpPr>
          <p:cNvPr id="10" name="CaixaDeTexto 9"/>
          <p:cNvSpPr txBox="1"/>
          <p:nvPr/>
        </p:nvSpPr>
        <p:spPr>
          <a:xfrm>
            <a:off x="701754" y="3443250"/>
            <a:ext cx="22711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Entregas Realizadas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701754" y="3838443"/>
            <a:ext cx="10337146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base" hangingPunct="0">
              <a:buFont typeface="Arial" panose="020B0604020202020204" pitchFamily="34" charset="0"/>
              <a:buChar char="•"/>
            </a:pPr>
            <a:r>
              <a:rPr lang="pt-BR" sz="1600" dirty="0"/>
              <a:t>Das mudanças no RDB legado:</a:t>
            </a:r>
          </a:p>
          <a:p>
            <a:pPr marL="628650" lvl="1" indent="-171450" fontAlgn="base" hangingPunct="0">
              <a:buFont typeface="Arial" panose="020B0604020202020204" pitchFamily="34" charset="0"/>
              <a:buChar char="•"/>
            </a:pPr>
            <a:r>
              <a:rPr lang="pt-BR" sz="1600" dirty="0"/>
              <a:t>Automatização e melhoria dos processos de Abertura, Contabilização e Pós-Contabilização;</a:t>
            </a:r>
          </a:p>
          <a:p>
            <a:pPr marL="628650" lvl="1" indent="-171450" fontAlgn="base" hangingPunct="0">
              <a:buFont typeface="Arial" panose="020B0604020202020204" pitchFamily="34" charset="0"/>
              <a:buChar char="•"/>
            </a:pPr>
            <a:r>
              <a:rPr lang="pt-BR" sz="1600" dirty="0"/>
              <a:t>Aumento da capacidade de aplicação e resgate no RDB;</a:t>
            </a:r>
          </a:p>
          <a:p>
            <a:pPr marL="628650" lvl="1" indent="-171450" fontAlgn="base" hangingPunct="0">
              <a:buFont typeface="Arial" panose="020B0604020202020204" pitchFamily="34" charset="0"/>
              <a:buChar char="•"/>
            </a:pPr>
            <a:r>
              <a:rPr lang="pt-BR" sz="1600" dirty="0"/>
              <a:t>Migração de relatórios do legado para </a:t>
            </a:r>
            <a:r>
              <a:rPr lang="pt-BR" sz="1600" dirty="0" err="1"/>
              <a:t>Reporting</a:t>
            </a:r>
            <a:r>
              <a:rPr lang="pt-BR" sz="1600" dirty="0"/>
              <a:t> Services; dentre outros.</a:t>
            </a:r>
          </a:p>
          <a:p>
            <a:pPr marL="171450" indent="-171450" fontAlgn="base" hangingPunct="0">
              <a:buFont typeface="Arial" panose="020B0604020202020204" pitchFamily="34" charset="0"/>
              <a:buChar char="•"/>
            </a:pPr>
            <a:r>
              <a:rPr lang="pt-BR" sz="1600" dirty="0"/>
              <a:t>Dos serviços disponibilizados podemos citar:</a:t>
            </a:r>
          </a:p>
          <a:p>
            <a:pPr marL="628650" lvl="1" indent="-171450" fontAlgn="base" hangingPunct="0">
              <a:buFont typeface="Arial" panose="020B0604020202020204" pitchFamily="34" charset="0"/>
              <a:buChar char="•"/>
            </a:pPr>
            <a:r>
              <a:rPr lang="pt-BR" sz="1600" dirty="0"/>
              <a:t>Produtos Elegíveis;</a:t>
            </a:r>
          </a:p>
          <a:p>
            <a:pPr marL="628650" lvl="1" indent="-171450" fontAlgn="base" hangingPunct="0">
              <a:buFont typeface="Arial" panose="020B0604020202020204" pitchFamily="34" charset="0"/>
              <a:buChar char="•"/>
            </a:pPr>
            <a:r>
              <a:rPr lang="pt-BR" sz="1600" dirty="0"/>
              <a:t>Taxas Sugeridas;</a:t>
            </a:r>
          </a:p>
          <a:p>
            <a:pPr marL="628650" lvl="1" indent="-171450" fontAlgn="base" hangingPunct="0">
              <a:buFont typeface="Arial" panose="020B0604020202020204" pitchFamily="34" charset="0"/>
              <a:buChar char="•"/>
            </a:pPr>
            <a:r>
              <a:rPr lang="pt-BR" sz="1600" dirty="0"/>
              <a:t>Simulação de Aplicação PÓS;</a:t>
            </a:r>
          </a:p>
          <a:p>
            <a:pPr marL="628650" lvl="1" indent="-171450" fontAlgn="base" hangingPunct="0">
              <a:buFont typeface="Arial" panose="020B0604020202020204" pitchFamily="34" charset="0"/>
              <a:buChar char="•"/>
            </a:pPr>
            <a:r>
              <a:rPr lang="pt-BR" sz="1600" dirty="0"/>
              <a:t>Consultar Aplicações;</a:t>
            </a:r>
          </a:p>
          <a:p>
            <a:pPr marL="628650" lvl="1" indent="-171450" fontAlgn="base" hangingPunct="0">
              <a:buFont typeface="Arial" panose="020B0604020202020204" pitchFamily="34" charset="0"/>
              <a:buChar char="•"/>
            </a:pPr>
            <a:r>
              <a:rPr lang="pt-BR" sz="1600" dirty="0"/>
              <a:t>Aplicação PÓS;</a:t>
            </a:r>
          </a:p>
          <a:p>
            <a:pPr marL="628650" lvl="1" indent="-171450" fontAlgn="base" hangingPunct="0">
              <a:buFont typeface="Arial" panose="020B0604020202020204" pitchFamily="34" charset="0"/>
              <a:buChar char="•"/>
            </a:pPr>
            <a:r>
              <a:rPr lang="pt-BR" sz="1600" dirty="0"/>
              <a:t>Cancelamento de Aplicação.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155F746-D64B-4A15-B327-E17110BC22B7}"/>
              </a:ext>
            </a:extLst>
          </p:cNvPr>
          <p:cNvSpPr txBox="1"/>
          <p:nvPr/>
        </p:nvSpPr>
        <p:spPr>
          <a:xfrm>
            <a:off x="701754" y="2111959"/>
            <a:ext cx="2605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Motivação Tecnológica</a:t>
            </a:r>
            <a:endParaRPr lang="pt-BR" sz="2000" dirty="0"/>
          </a:p>
        </p:txBody>
      </p:sp>
      <p:pic>
        <p:nvPicPr>
          <p:cNvPr id="2" name="Som gravado">
            <a:hlinkClick r:id="" action="ppaction://media"/>
            <a:extLst>
              <a:ext uri="{FF2B5EF4-FFF2-40B4-BE49-F238E27FC236}">
                <a16:creationId xmlns:a16="http://schemas.microsoft.com/office/drawing/2014/main" id="{556691C8-A5C6-457F-83D9-87B649D057F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5013.7482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524868" y="1401301"/>
            <a:ext cx="487363" cy="487363"/>
          </a:xfrm>
          <a:prstGeom prst="rect">
            <a:avLst/>
          </a:prstGeom>
        </p:spPr>
      </p:pic>
      <p:pic>
        <p:nvPicPr>
          <p:cNvPr id="3" name="Som gravado">
            <a:hlinkClick r:id="" action="ppaction://media"/>
            <a:extLst>
              <a:ext uri="{FF2B5EF4-FFF2-40B4-BE49-F238E27FC236}">
                <a16:creationId xmlns:a16="http://schemas.microsoft.com/office/drawing/2014/main" id="{10305E8B-712F-4D05-91A4-151BE46A722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524867" y="216303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184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2000">
        <p14:flip dir="r"/>
      </p:transition>
    </mc:Choice>
    <mc:Fallback>
      <p:transition spd="slow" advClick="0" advTm="6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805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3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161213" y="269462"/>
            <a:ext cx="580479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600" b="1">
                <a:solidFill>
                  <a:schemeClr val="bg1"/>
                </a:solidFill>
                <a:latin typeface="Trebuchet MS" panose="020B0603020202020204" pitchFamily="34" charset="0"/>
              </a:rPr>
              <a:t>F1213 - Plataforma de Investimento</a:t>
            </a:r>
            <a:endParaRPr lang="pt-BR" sz="2600" b="1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701754" y="1488554"/>
            <a:ext cx="106939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2000" dirty="0"/>
              <a:t>O Banese, em parceria com a Genial Investimentos, disponibilizou uma plataforma de investimentos 100% digital através do site do Banese.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6"/>
          <a:srcRect l="3532" r="1522"/>
          <a:stretch/>
        </p:blipFill>
        <p:spPr>
          <a:xfrm>
            <a:off x="2891790" y="2196440"/>
            <a:ext cx="6480810" cy="4390130"/>
          </a:xfrm>
          <a:prstGeom prst="rect">
            <a:avLst/>
          </a:prstGeom>
        </p:spPr>
      </p:pic>
      <p:pic>
        <p:nvPicPr>
          <p:cNvPr id="7" name="Som gravado">
            <a:hlinkClick r:id="" action="ppaction://media"/>
            <a:extLst>
              <a:ext uri="{FF2B5EF4-FFF2-40B4-BE49-F238E27FC236}">
                <a16:creationId xmlns:a16="http://schemas.microsoft.com/office/drawing/2014/main" id="{732A5E0E-7A96-4B47-9BC3-7062C9699B2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150" end="7990.1972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545402" y="124487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192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>
        <p14:flip dir="r"/>
      </p:transition>
    </mc:Choice>
    <mc:Fallback>
      <p:transition spd="slow" advClick="0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161213" y="205664"/>
            <a:ext cx="49704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  <a:latin typeface="Trebuchet MS" panose="020B0603020202020204" pitchFamily="34" charset="0"/>
              </a:rPr>
              <a:t>F1723 - Estudo de Capacidade para suportar</a:t>
            </a:r>
          </a:p>
          <a:p>
            <a:r>
              <a:rPr lang="pt-BR" b="1" dirty="0">
                <a:solidFill>
                  <a:schemeClr val="bg1"/>
                </a:solidFill>
                <a:latin typeface="Trebuchet MS" panose="020B0603020202020204" pitchFamily="34" charset="0"/>
              </a:rPr>
              <a:t>crescimento da carteira de clientes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701754" y="1441662"/>
            <a:ext cx="11262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hangingPunct="0"/>
            <a:r>
              <a:rPr lang="pt-BR" sz="2000" dirty="0"/>
              <a:t>Permitir ao Banese crescer em 100% a quantidade da sua carteira de clientes ativos sem impactos negativos na operação do sistema SIC-legado e todos serviços já disponibilizados como parte deste sistema.</a:t>
            </a:r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701754" y="1088444"/>
            <a:ext cx="25589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Motivação de Negócio</a:t>
            </a:r>
            <a:endParaRPr lang="pt-BR" sz="2000" dirty="0"/>
          </a:p>
        </p:txBody>
      </p:sp>
      <p:sp>
        <p:nvSpPr>
          <p:cNvPr id="9" name="CaixaDeTexto 8"/>
          <p:cNvSpPr txBox="1"/>
          <p:nvPr/>
        </p:nvSpPr>
        <p:spPr>
          <a:xfrm>
            <a:off x="701755" y="2832999"/>
            <a:ext cx="103371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hangingPunct="0"/>
            <a:r>
              <a:rPr lang="pt-BR" sz="2000" dirty="0"/>
              <a:t>Indicar pontos do sistema que precisam ser melhorados para atender a motivação de negócio</a:t>
            </a:r>
            <a:endParaRPr lang="pt-BR" sz="1400" dirty="0"/>
          </a:p>
        </p:txBody>
      </p:sp>
      <p:sp>
        <p:nvSpPr>
          <p:cNvPr id="10" name="CaixaDeTexto 9"/>
          <p:cNvSpPr txBox="1"/>
          <p:nvPr/>
        </p:nvSpPr>
        <p:spPr>
          <a:xfrm>
            <a:off x="701754" y="3496186"/>
            <a:ext cx="22711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Entregas Realizadas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701755" y="3896296"/>
            <a:ext cx="1117442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 fontAlgn="base" hangingPunct="0">
              <a:buFont typeface="Arial" panose="020B0604020202020204" pitchFamily="34" charset="0"/>
              <a:buChar char="•"/>
            </a:pPr>
            <a:r>
              <a:rPr lang="pt-BR" sz="2000" dirty="0"/>
              <a:t>Foram efetuados testes em Banco de Dados, IWP, DTS, SICN, Carga de Arquivos, API SOAP Java, </a:t>
            </a:r>
            <a:r>
              <a:rPr lang="pt-BR" sz="2000" dirty="0" err="1"/>
              <a:t>Reporting</a:t>
            </a:r>
            <a:r>
              <a:rPr lang="pt-BR" sz="2000" dirty="0"/>
              <a:t> Services, Web API Informações Clientes V3 e Web API Informações Clientes V4;</a:t>
            </a:r>
          </a:p>
          <a:p>
            <a:pPr marL="171450" indent="-171450" algn="just" fontAlgn="base" hangingPunct="0">
              <a:buFont typeface="Arial" panose="020B0604020202020204" pitchFamily="34" charset="0"/>
              <a:buChar char="•"/>
            </a:pPr>
            <a:r>
              <a:rPr lang="pt-BR" sz="2000" dirty="0"/>
              <a:t>Incremento de 150% da base atual de clientes;</a:t>
            </a:r>
          </a:p>
          <a:p>
            <a:pPr marL="171450" indent="-171450" algn="just" fontAlgn="base" hangingPunct="0">
              <a:buFont typeface="Arial" panose="020B0604020202020204" pitchFamily="34" charset="0"/>
              <a:buChar char="•"/>
            </a:pPr>
            <a:r>
              <a:rPr lang="pt-BR" sz="2000" dirty="0"/>
              <a:t>As tecnologias reprovadas ou com recomendações de mudança foram:</a:t>
            </a:r>
          </a:p>
          <a:p>
            <a:pPr marL="628650" lvl="1" indent="-171450" algn="just" fontAlgn="base" hangingPunct="0">
              <a:buFont typeface="Arial" panose="020B0604020202020204" pitchFamily="34" charset="0"/>
              <a:buChar char="•"/>
            </a:pPr>
            <a:r>
              <a:rPr lang="pt-BR" sz="2000" dirty="0"/>
              <a:t>SIC IWP (Crítico) – Tempos de Resposta =* 2. De 35 transações, apenas 4 com tempos &lt; 2s;</a:t>
            </a:r>
          </a:p>
          <a:p>
            <a:pPr marL="628650" lvl="1" indent="-171450" algn="just" fontAlgn="base" hangingPunct="0">
              <a:buFont typeface="Arial" panose="020B0604020202020204" pitchFamily="34" charset="0"/>
              <a:buChar char="•"/>
            </a:pPr>
            <a:r>
              <a:rPr lang="pt-BR" sz="2000" dirty="0"/>
              <a:t>API SOAP Java – Recomendado migrar para Informações Clientes V4;</a:t>
            </a:r>
          </a:p>
          <a:p>
            <a:pPr marL="628650" lvl="1" indent="-171450" algn="just" fontAlgn="base" hangingPunct="0">
              <a:buFont typeface="Arial" panose="020B0604020202020204" pitchFamily="34" charset="0"/>
              <a:buChar char="•"/>
            </a:pPr>
            <a:r>
              <a:rPr lang="pt-BR" sz="2000" dirty="0"/>
              <a:t>DTS – Recomendado reescrever DTS “SIC – Clientes Desatualizados”;</a:t>
            </a:r>
          </a:p>
          <a:p>
            <a:pPr marL="628650" lvl="1" indent="-171450" algn="just" fontAlgn="base" hangingPunct="0">
              <a:buFont typeface="Arial" panose="020B0604020202020204" pitchFamily="34" charset="0"/>
              <a:buChar char="•"/>
            </a:pPr>
            <a:r>
              <a:rPr lang="pt-BR" sz="2000" dirty="0"/>
              <a:t>Informações Clientes V3 – Recomendado migrar para Informações Clientes V4.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FB1CD24C-BE06-4D67-9C05-896F3321A9E4}"/>
              </a:ext>
            </a:extLst>
          </p:cNvPr>
          <p:cNvSpPr txBox="1"/>
          <p:nvPr/>
        </p:nvSpPr>
        <p:spPr>
          <a:xfrm>
            <a:off x="678670" y="2432889"/>
            <a:ext cx="2605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Motivação Tecnológica</a:t>
            </a:r>
            <a:endParaRPr lang="pt-BR" sz="2000" dirty="0"/>
          </a:p>
        </p:txBody>
      </p:sp>
      <p:pic>
        <p:nvPicPr>
          <p:cNvPr id="2" name="Som gravado">
            <a:hlinkClick r:id="" action="ppaction://media"/>
            <a:extLst>
              <a:ext uri="{FF2B5EF4-FFF2-40B4-BE49-F238E27FC236}">
                <a16:creationId xmlns:a16="http://schemas.microsoft.com/office/drawing/2014/main" id="{EA947A5D-C783-4EC3-94E3-11BE5994BED9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176" end="7398.6258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422390" y="1282637"/>
            <a:ext cx="487363" cy="487363"/>
          </a:xfrm>
          <a:prstGeom prst="rect">
            <a:avLst/>
          </a:prstGeom>
        </p:spPr>
      </p:pic>
      <p:pic>
        <p:nvPicPr>
          <p:cNvPr id="3" name="Som gravado">
            <a:hlinkClick r:id="" action="ppaction://media"/>
            <a:extLst>
              <a:ext uri="{FF2B5EF4-FFF2-40B4-BE49-F238E27FC236}">
                <a16:creationId xmlns:a16="http://schemas.microsoft.com/office/drawing/2014/main" id="{A54101E3-3767-402C-88D9-E50D391FC369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st="1442" end="6817.1473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422389" y="2200628"/>
            <a:ext cx="487363" cy="487363"/>
          </a:xfrm>
          <a:prstGeom prst="rect">
            <a:avLst/>
          </a:prstGeom>
        </p:spPr>
      </p:pic>
      <p:pic>
        <p:nvPicPr>
          <p:cNvPr id="13" name="Som gravado">
            <a:hlinkClick r:id="" action="ppaction://media"/>
            <a:extLst>
              <a:ext uri="{FF2B5EF4-FFF2-40B4-BE49-F238E27FC236}">
                <a16:creationId xmlns:a16="http://schemas.microsoft.com/office/drawing/2014/main" id="{2B0CD947-B127-47DF-ABE0-D727547A4DC2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4">
                  <p14:trim st="132" end="52137.0975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487659" y="3183644"/>
            <a:ext cx="487363" cy="487363"/>
          </a:xfrm>
          <a:prstGeom prst="rect">
            <a:avLst/>
          </a:prstGeom>
        </p:spPr>
      </p:pic>
      <p:pic>
        <p:nvPicPr>
          <p:cNvPr id="15" name="Som gravado">
            <a:hlinkClick r:id="" action="ppaction://media"/>
            <a:extLst>
              <a:ext uri="{FF2B5EF4-FFF2-40B4-BE49-F238E27FC236}">
                <a16:creationId xmlns:a16="http://schemas.microsoft.com/office/drawing/2014/main" id="{3505F68E-3897-43BD-B191-72A4F00047CF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5">
                  <p14:trim st="647" end="15768.678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557203" y="4321663"/>
            <a:ext cx="487363" cy="487363"/>
          </a:xfrm>
          <a:prstGeom prst="rect">
            <a:avLst/>
          </a:prstGeom>
        </p:spPr>
      </p:pic>
      <p:pic>
        <p:nvPicPr>
          <p:cNvPr id="16" name="Som gravado">
            <a:hlinkClick r:id="" action="ppaction://media"/>
            <a:extLst>
              <a:ext uri="{FF2B5EF4-FFF2-40B4-BE49-F238E27FC236}">
                <a16:creationId xmlns:a16="http://schemas.microsoft.com/office/drawing/2014/main" id="{A9925284-183C-4EF7-A933-6623ECDBA38C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6">
                  <p14:trim st="825" end="53542.9002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615024" y="533168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706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80000">
        <p14:flip dir="r"/>
      </p:transition>
    </mc:Choice>
    <mc:Fallback>
      <p:transition spd="slow" advClick="0" advTm="8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81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84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9256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716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6424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6016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2440"/>
                            </p:stCondLst>
                            <p:childTnLst>
                              <p:par>
                                <p:cTn id="17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32266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161213" y="269462"/>
            <a:ext cx="589738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100" b="1" dirty="0">
                <a:solidFill>
                  <a:schemeClr val="bg1"/>
                </a:solidFill>
                <a:latin typeface="Trebuchet MS" panose="020B0603020202020204" pitchFamily="34" charset="0"/>
              </a:rPr>
              <a:t>F1379 - Reestruturação dos ambientes do SIC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701754" y="1488554"/>
            <a:ext cx="1069395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pt-BR" sz="2400" dirty="0"/>
              <a:t>Quebra dos repositórios por solução no GIT;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pt-BR" sz="2400" dirty="0"/>
              <a:t>Separação, automatização e redirecionamento de builds dos repositórios;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pt-BR" sz="2400" dirty="0"/>
              <a:t>Aderência ao </a:t>
            </a:r>
            <a:r>
              <a:rPr lang="pt-BR" sz="2400" dirty="0" err="1"/>
              <a:t>SonarQube</a:t>
            </a:r>
            <a:r>
              <a:rPr lang="pt-BR" sz="2400" dirty="0"/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pt-BR" sz="2400" dirty="0"/>
              <a:t>Configuração do NBL no serviço de Informações Cliente em homologação;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pt-BR" sz="2400" dirty="0"/>
              <a:t>Expurgo de tabelas para melhoria de desempenho.</a:t>
            </a:r>
          </a:p>
        </p:txBody>
      </p:sp>
      <p:pic>
        <p:nvPicPr>
          <p:cNvPr id="2" name="Som gravado">
            <a:hlinkClick r:id="" action="ppaction://media"/>
            <a:extLst>
              <a:ext uri="{FF2B5EF4-FFF2-40B4-BE49-F238E27FC236}">
                <a16:creationId xmlns:a16="http://schemas.microsoft.com/office/drawing/2014/main" id="{C21F9D40-2B0E-4371-80F0-ECB06B40915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86" end="5494.2222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441560" y="100119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4000">
        <p14:flip dir="r"/>
      </p:transition>
    </mc:Choice>
    <mc:Fallback>
      <p:transition spd="slow" advClick="0" advTm="2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2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161213" y="269462"/>
            <a:ext cx="604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  <a:latin typeface="Trebuchet MS" panose="020B0603020202020204" pitchFamily="34" charset="0"/>
              </a:rPr>
              <a:t>F1632 - Estudo de ajustes para viabilizar Laudo da API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701754" y="1488554"/>
            <a:ext cx="106939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pt-BR" sz="2400" dirty="0"/>
              <a:t>Esta </a:t>
            </a:r>
            <a:r>
              <a:rPr lang="pt-BR" sz="2400" dirty="0" err="1"/>
              <a:t>feature</a:t>
            </a:r>
            <a:r>
              <a:rPr lang="pt-BR" sz="2400" dirty="0"/>
              <a:t> visa atender a uma ordem legal da ANBIMA.</a:t>
            </a:r>
          </a:p>
          <a:p>
            <a:pPr algn="just">
              <a:defRPr/>
            </a:pPr>
            <a:endParaRPr lang="pt-BR" sz="2400" dirty="0"/>
          </a:p>
          <a:p>
            <a:pPr algn="just">
              <a:defRPr/>
            </a:pPr>
            <a:r>
              <a:rPr lang="pt-BR" sz="2400" dirty="0"/>
              <a:t>Foi entregue uma análise detalhada do AS-IS e do TO-BE, juntamente com a área de negócios para viabilizar o desenvolvimento da solução do relatório.</a:t>
            </a:r>
            <a:endParaRPr lang="pt-BR" sz="2800" dirty="0"/>
          </a:p>
        </p:txBody>
      </p:sp>
      <p:pic>
        <p:nvPicPr>
          <p:cNvPr id="2" name="Som gravado">
            <a:hlinkClick r:id="" action="ppaction://media"/>
            <a:extLst>
              <a:ext uri="{FF2B5EF4-FFF2-40B4-BE49-F238E27FC236}">
                <a16:creationId xmlns:a16="http://schemas.microsoft.com/office/drawing/2014/main" id="{D570C495-72CB-45F7-9D61-369AB300295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15" end="36657.9501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50072" y="228733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989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9000">
        <p14:flip dir="r"/>
      </p:transition>
    </mc:Choice>
    <mc:Fallback>
      <p:transition spd="slow" advClick="0" advTm="1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161213" y="269462"/>
            <a:ext cx="575349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200" b="1">
                <a:solidFill>
                  <a:schemeClr val="bg1"/>
                </a:solidFill>
                <a:latin typeface="Trebuchet MS" panose="020B0603020202020204" pitchFamily="34" charset="0"/>
              </a:rPr>
              <a:t>F1631 - R3-2019-Demandas produção RDB</a:t>
            </a:r>
            <a:endParaRPr lang="pt-BR" sz="2200" b="1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701754" y="1488554"/>
            <a:ext cx="106939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hangingPunct="0"/>
            <a:r>
              <a:rPr lang="pt-BR" sz="2400" dirty="0"/>
              <a:t>Foi entregue Relatório  para facilitar à ARCAP o atendimento à CIRCULAR Nº 3.912/2018, que disciplina a constituição de ônus e gravames sobre ativos financeiros efetuados em entidades registradoras.</a:t>
            </a:r>
          </a:p>
          <a:p>
            <a:pPr lvl="0" algn="just" fontAlgn="base" hangingPunct="0"/>
            <a:endParaRPr lang="pt-BR" sz="2400" dirty="0"/>
          </a:p>
          <a:p>
            <a:pPr lvl="0" algn="just" fontAlgn="base" hangingPunct="0"/>
            <a:r>
              <a:rPr lang="pt-BR" sz="2400" dirty="0"/>
              <a:t>Nesta </a:t>
            </a:r>
            <a:r>
              <a:rPr lang="pt-BR" sz="2400" dirty="0" err="1"/>
              <a:t>feature</a:t>
            </a:r>
            <a:r>
              <a:rPr lang="pt-BR" sz="2400" dirty="0"/>
              <a:t> também foram registrados apoio e correções de problemas do RDB identificados em produção.</a:t>
            </a:r>
          </a:p>
        </p:txBody>
      </p:sp>
      <p:pic>
        <p:nvPicPr>
          <p:cNvPr id="3" name="Som gravado">
            <a:hlinkClick r:id="" action="ppaction://media"/>
            <a:extLst>
              <a:ext uri="{FF2B5EF4-FFF2-40B4-BE49-F238E27FC236}">
                <a16:creationId xmlns:a16="http://schemas.microsoft.com/office/drawing/2014/main" id="{7834FD6F-4BF8-4056-9F76-61A7F417026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793" end="7837.7936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465006" y="100119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080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4000">
        <p14:flip dir="r"/>
      </p:transition>
    </mc:Choice>
    <mc:Fallback>
      <p:transition spd="slow" advClick="0" advTm="24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49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1711</TotalTime>
  <Words>1441</Words>
  <Application>Microsoft Office PowerPoint</Application>
  <PresentationFormat>Widescreen</PresentationFormat>
  <Paragraphs>158</Paragraphs>
  <Slides>14</Slides>
  <Notes>13</Notes>
  <HiddenSlides>0</HiddenSlides>
  <MMClips>23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Trebuchet MS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Suzana Rodrigues de Oliveira Felipe</dc:creator>
  <cp:lastModifiedBy>Carlos Magno de França Veiga</cp:lastModifiedBy>
  <cp:revision>78</cp:revision>
  <dcterms:created xsi:type="dcterms:W3CDTF">2019-08-26T12:47:12Z</dcterms:created>
  <dcterms:modified xsi:type="dcterms:W3CDTF">2019-10-07T03:06:15Z</dcterms:modified>
</cp:coreProperties>
</file>